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4" r:id="rId13"/>
    <p:sldId id="275" r:id="rId14"/>
    <p:sldId id="269" r:id="rId15"/>
    <p:sldId id="271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2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F7F62-A3E0-4F4C-B420-5F8F4F3C88C7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054E1-FF62-41C1-91D5-84785744F3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sr-Cyrl-CS" dirty="0" smtClean="0"/>
              <a:t>9 корака у обучавању социјалним вештинама</a:t>
            </a:r>
            <a:endParaRPr lang="en-US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pic>
        <p:nvPicPr>
          <p:cNvPr id="32772" name="Picture 4" descr="Water lili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799" y="1676400"/>
            <a:ext cx="850040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Cyrl-CS" sz="2100" dirty="0" smtClean="0"/>
              <a:t>7. корак: </a:t>
            </a:r>
            <a:r>
              <a:rPr lang="sr-Cyrl-CS" sz="2800" dirty="0" smtClean="0"/>
              <a:t>РАЗГОВОР О ЕЛЕМЕНТИМА ИЗВОЂЕЊА (ПОВРАТНЕ ИНФОРМАЦИЈЕ)</a:t>
            </a:r>
            <a:endParaRPr lang="en-US" sz="280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696200" cy="45720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Cyrl-CS" sz="2200" dirty="0" smtClean="0"/>
              <a:t> Информације о успеху у извођењу улоге следе после сваке сцене.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Cyrl-CS" sz="2200" dirty="0" smtClean="0"/>
              <a:t>Најпре коментарише други “глумац”, па остали чланови групе, па наставник/инструктор (уз похвалу, награду),а на крају </a:t>
            </a:r>
            <a:r>
              <a:rPr lang="sr-Cyrl-CS" sz="2200" dirty="0" smtClean="0">
                <a:solidFill>
                  <a:srgbClr val="FF0000"/>
                </a:solidFill>
              </a:rPr>
              <a:t>главни</a:t>
            </a:r>
            <a:r>
              <a:rPr lang="sr-Cyrl-CS" sz="2200" dirty="0" smtClean="0"/>
              <a:t> “глумац”.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Cyrl-CS" sz="2200" dirty="0" smtClean="0"/>
              <a:t>Награђује се тачно извођење корака и различити елементи играња улоге (држање, имитација,гестови,глас, тачна фраза).Награда је пропорционална успеху, али се награђује труд и побољшање.Награђује се и други “глумац”.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Cyrl-CS" sz="2200" dirty="0" smtClean="0"/>
              <a:t>Негативни коментари су праћени конструктивним предлозима.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Cyrl-CS" sz="2200" dirty="0" smtClean="0"/>
              <a:t>Ако ученици лоше одиграју сцену, треба им дати прилику да је поново одиграју.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2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CS" sz="2900" dirty="0" smtClean="0"/>
              <a:t>8. корак: ДАВАЊЕ ДОМАЋИХ ЗАДАТАКА ВЕЗАНИХ ЗА ДАТУ ВЕШТИНУ</a:t>
            </a:r>
            <a:endParaRPr lang="en-US" sz="2900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sr-Cyrl-CS" sz="2700" dirty="0" smtClean="0"/>
              <a:t>Ученици треба да у реалном окружењу примене вештину коју су увежбавали и да напишу извештај према датом формулару.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sr-Cyrl-CS" sz="2700" dirty="0" smtClean="0"/>
              <a:t>Почети једноставнијим задатком.Наставник и ученик се договарају око тога када, како и са ким ће ученик применити вештину коју увежбава. Ученик треба да размисли о ситуацији (у школи, код куће, са друговима)  у којима увиђа да му је потребна та вештина.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sr-Cyrl-CS" sz="2700" dirty="0" smtClean="0"/>
              <a:t>Следећи састанак посветити читању домаћих задатака и разговору о њима , добро примењене вештине треба на одговарајући начин  наградити.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sr-Cyrl-CS" sz="2700" dirty="0" smtClean="0"/>
              <a:t>Када цела група научи вештину , прелази се на нову.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Cyrl-CS" sz="2700" dirty="0" smtClean="0"/>
              <a:t> </a:t>
            </a:r>
            <a:endParaRPr lang="en-US" sz="27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Извештај о домаћем задатку </a:t>
            </a:r>
            <a:r>
              <a:rPr lang="sr-Cyrl-R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sz="2000" i="1" dirty="0" smtClean="0"/>
              <a:t>Име:_______________________________________ Датум:_____________</a:t>
            </a:r>
          </a:p>
          <a:p>
            <a:r>
              <a:rPr lang="sr-Cyrl-RS" sz="2000" i="1" dirty="0" smtClean="0"/>
              <a:t>Вештина:___________________</a:t>
            </a:r>
          </a:p>
          <a:p>
            <a:r>
              <a:rPr lang="sr-Cyrl-RS" sz="2000" i="1" dirty="0" smtClean="0"/>
              <a:t>Кораци:_____________________</a:t>
            </a:r>
          </a:p>
          <a:p>
            <a:endParaRPr lang="sr-Cyrl-RS" sz="2000" i="1" dirty="0"/>
          </a:p>
          <a:p>
            <a:pPr>
              <a:buFont typeface="Wingdings" pitchFamily="2" charset="2"/>
              <a:buChar char="Ø"/>
            </a:pPr>
            <a:r>
              <a:rPr lang="sr-Cyrl-RS" sz="2000" i="1" dirty="0" smtClean="0"/>
              <a:t>Са ким ћу испробати вештину:____________________________</a:t>
            </a:r>
          </a:p>
          <a:p>
            <a:pPr>
              <a:buFont typeface="Wingdings" pitchFamily="2" charset="2"/>
              <a:buChar char="Ø"/>
            </a:pPr>
            <a:r>
              <a:rPr lang="sr-Cyrl-RS" sz="2000" i="1" dirty="0" smtClean="0"/>
              <a:t>Када?__________________________________________________</a:t>
            </a:r>
          </a:p>
          <a:p>
            <a:pPr>
              <a:buFont typeface="Wingdings" pitchFamily="2" charset="2"/>
              <a:buChar char="Ø"/>
            </a:pPr>
            <a:r>
              <a:rPr lang="sr-Cyrl-RS" sz="2000" i="1" dirty="0" smtClean="0"/>
              <a:t>Шта се догодило:____________________________________________________</a:t>
            </a:r>
          </a:p>
          <a:p>
            <a:pPr>
              <a:buNone/>
            </a:pPr>
            <a:r>
              <a:rPr lang="sr-Cyrl-RS" sz="2000" i="1" dirty="0" smtClean="0"/>
              <a:t>      ____________________________________________________________</a:t>
            </a:r>
          </a:p>
          <a:p>
            <a:pPr>
              <a:buFont typeface="Wingdings" pitchFamily="2" charset="2"/>
              <a:buChar char="Ø"/>
            </a:pPr>
            <a:r>
              <a:rPr lang="sr-Cyrl-RS" sz="2000" i="1" dirty="0" smtClean="0"/>
              <a:t>Како сам урадио вештину: </a:t>
            </a:r>
          </a:p>
          <a:p>
            <a:pPr>
              <a:buFont typeface="Wingdings" pitchFamily="2" charset="2"/>
              <a:buChar char="Ø"/>
            </a:pPr>
            <a:endParaRPr lang="sr-Cyrl-RS" sz="2000" i="1" dirty="0" smtClean="0"/>
          </a:p>
          <a:p>
            <a:pPr>
              <a:buFont typeface="Wingdings" pitchFamily="2" charset="2"/>
              <a:buChar char="Ø"/>
            </a:pPr>
            <a:r>
              <a:rPr lang="sr-Cyrl-RS" sz="2000" i="1" dirty="0" smtClean="0"/>
              <a:t>Зашто сам заокружио ово:___________________________________________________________________________________________________________________________</a:t>
            </a:r>
            <a:endParaRPr lang="sr-Cyrl-RS" sz="2000" i="1" dirty="0"/>
          </a:p>
          <a:p>
            <a:endParaRPr lang="en-US" dirty="0"/>
          </a:p>
        </p:txBody>
      </p:sp>
      <p:pic>
        <p:nvPicPr>
          <p:cNvPr id="1028" name="Picture 4" descr="Rezultat slika za emotic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4419600"/>
            <a:ext cx="682625" cy="618226"/>
          </a:xfrm>
          <a:prstGeom prst="rect">
            <a:avLst/>
          </a:prstGeom>
          <a:noFill/>
        </p:spPr>
      </p:pic>
      <p:pic>
        <p:nvPicPr>
          <p:cNvPr id="1030" name="Picture 6" descr="Rezultat slika za emotico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4419600"/>
            <a:ext cx="685800" cy="685800"/>
          </a:xfrm>
          <a:prstGeom prst="rect">
            <a:avLst/>
          </a:prstGeom>
          <a:noFill/>
        </p:spPr>
      </p:pic>
      <p:pic>
        <p:nvPicPr>
          <p:cNvPr id="1032" name="Picture 8" descr="Rezultat slika za emoticon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4419600"/>
            <a:ext cx="609600" cy="645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sr-Cyrl-CS" sz="2800" dirty="0" smtClean="0"/>
              <a:t>Белешка </a:t>
            </a:r>
            <a:r>
              <a:rPr lang="sr-Cyrl-RS" sz="2800" dirty="0" smtClean="0"/>
              <a:t>за родитеље о домаћем задатку за учење вештине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334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r-Cyrl-RS" sz="2000" i="1" dirty="0" smtClean="0"/>
              <a:t>Ученик:____________________________   Датум:__________________</a:t>
            </a:r>
          </a:p>
          <a:p>
            <a:pPr>
              <a:buNone/>
            </a:pPr>
            <a:r>
              <a:rPr lang="sr-Cyrl-CS" sz="2000" dirty="0" smtClean="0"/>
              <a:t>О</a:t>
            </a:r>
            <a:r>
              <a:rPr lang="sr-Cyrl-RS" sz="2000" dirty="0" smtClean="0"/>
              <a:t>ПИС ЗАДАТКА </a:t>
            </a:r>
          </a:p>
          <a:p>
            <a:pPr>
              <a:buNone/>
            </a:pPr>
            <a:r>
              <a:rPr lang="sr-Cyrl-RS" sz="2000" i="1" dirty="0" smtClean="0"/>
              <a:t>Назив вештине:_______________________________________________</a:t>
            </a:r>
          </a:p>
          <a:p>
            <a:pPr>
              <a:buNone/>
            </a:pPr>
            <a:r>
              <a:rPr lang="sr-Cyrl-RS" sz="2000" i="1" dirty="0" smtClean="0"/>
              <a:t>Кораци у вештини:</a:t>
            </a:r>
          </a:p>
          <a:p>
            <a:pPr>
              <a:buNone/>
            </a:pPr>
            <a:endParaRPr lang="sr-Cyrl-RS" sz="2000" dirty="0" smtClean="0"/>
          </a:p>
          <a:p>
            <a:pPr>
              <a:buNone/>
            </a:pPr>
            <a:r>
              <a:rPr lang="sr-Cyrl-RS" sz="2000" dirty="0" smtClean="0"/>
              <a:t>Циљ вештине, примена, значај:____________________________________</a:t>
            </a:r>
          </a:p>
          <a:p>
            <a:pPr>
              <a:buNone/>
            </a:pPr>
            <a:r>
              <a:rPr lang="sr-Cyrl-RS" sz="2000" dirty="0" smtClean="0"/>
              <a:t>_______________________________________________________________</a:t>
            </a:r>
          </a:p>
          <a:p>
            <a:pPr>
              <a:buNone/>
            </a:pPr>
            <a:r>
              <a:rPr lang="sr-Cyrl-RS" sz="2000" dirty="0" smtClean="0"/>
              <a:t>ОПИС  ДОМАЋЕГ ЗАДАТКА ЗА ВЕЖБАЊЕ ВЕШТИНЕ :___________________</a:t>
            </a:r>
          </a:p>
          <a:p>
            <a:pPr>
              <a:buNone/>
            </a:pPr>
            <a:r>
              <a:rPr lang="sr-Cyrl-RS" sz="2000" dirty="0" smtClean="0"/>
              <a:t>_______________________________________________________________</a:t>
            </a:r>
          </a:p>
          <a:p>
            <a:pPr>
              <a:buNone/>
            </a:pPr>
            <a:r>
              <a:rPr lang="sr-Cyrl-CS" sz="2000" dirty="0" smtClean="0"/>
              <a:t>Захтеви</a:t>
            </a:r>
            <a:r>
              <a:rPr lang="sr-Cyrl-RS" sz="2000" dirty="0" smtClean="0"/>
              <a:t> за родитеље:</a:t>
            </a:r>
          </a:p>
          <a:p>
            <a:pPr marL="457200" indent="-457200">
              <a:buFont typeface="+mj-lt"/>
              <a:buAutoNum type="arabicPeriod"/>
            </a:pPr>
            <a:r>
              <a:rPr lang="sr-Cyrl-RS" sz="2000" dirty="0" smtClean="0"/>
              <a:t>Обратите пажњу на ситуације када дете примењује вештину и похвалите/наградите га. </a:t>
            </a:r>
          </a:p>
          <a:p>
            <a:pPr marL="457200" indent="-457200">
              <a:buFont typeface="+mj-lt"/>
              <a:buAutoNum type="arabicPeriod"/>
            </a:pPr>
            <a:r>
              <a:rPr lang="sr-Cyrl-RS" sz="2000" dirty="0" smtClean="0"/>
              <a:t>Позитивно одговорите на дететово коришћење вештине .</a:t>
            </a:r>
          </a:p>
          <a:p>
            <a:pPr marL="457200" indent="-457200">
              <a:buFont typeface="+mj-lt"/>
              <a:buAutoNum type="arabicPeriod"/>
            </a:pPr>
            <a:r>
              <a:rPr lang="sr-Cyrl-RS" sz="2000" dirty="0" smtClean="0"/>
              <a:t>Вратите наставнику ову белешку , са коментарима како је дете урадило домаћи задатак и са Вашим питањима/предлозима .</a:t>
            </a:r>
          </a:p>
          <a:p>
            <a:pPr marL="457200" indent="-457200">
              <a:buFont typeface="+mj-lt"/>
              <a:buAutoNum type="arabicPeriod"/>
            </a:pPr>
            <a:r>
              <a:rPr lang="sr-Cyrl-RS" sz="2000" dirty="0" smtClean="0"/>
              <a:t>Молимо Вас, потпишите ову белешку и вратите </a:t>
            </a:r>
            <a:r>
              <a:rPr lang="sr-Cyrl-RS" sz="2000" smtClean="0"/>
              <a:t>је наставнику __________________________.</a:t>
            </a:r>
            <a:endParaRPr lang="sr-Cyrl-RS" sz="2000" dirty="0" smtClean="0"/>
          </a:p>
          <a:p>
            <a:pPr marL="457200" indent="-457200">
              <a:buFont typeface="+mj-lt"/>
              <a:buAutoNum type="arabicPeriod"/>
            </a:pPr>
            <a:endParaRPr lang="sr-Cyrl-RS" sz="2000" dirty="0" smtClean="0"/>
          </a:p>
          <a:p>
            <a:pPr marL="457200" indent="-457200">
              <a:buNone/>
            </a:pPr>
            <a:r>
              <a:rPr lang="sr-Cyrl-RS" sz="2000" dirty="0" smtClean="0"/>
              <a:t> Потпис родитеља ________________		Датум:______________</a:t>
            </a:r>
          </a:p>
          <a:p>
            <a:pPr marL="457200" indent="-457200">
              <a:buFont typeface="+mj-lt"/>
              <a:buAutoNum type="arabicPeriod"/>
            </a:pPr>
            <a:endParaRPr lang="sr-Cyrl-RS" sz="2000" dirty="0" smtClean="0"/>
          </a:p>
          <a:p>
            <a:pPr>
              <a:buNone/>
            </a:pPr>
            <a:endParaRPr lang="sr-Cyrl-RS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sr-Cyrl-CS" dirty="0" smtClean="0"/>
              <a:t>9. корак: СЛЕДЕЋА ПОДЕЛА УЛОГА</a:t>
            </a:r>
            <a:endParaRPr lang="en-US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sr-Cyrl-CS" dirty="0" smtClean="0"/>
              <a:t>Пнавља се вежба са новим учеником као главним “глумцем”, док сви не савладају вештину. </a:t>
            </a:r>
            <a:endParaRPr lang="en-US" dirty="0" smtClean="0"/>
          </a:p>
          <a:p>
            <a:pPr marL="609600" indent="-609600"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anchor="b">
            <a:normAutofit fontScale="90000"/>
          </a:bodyPr>
          <a:lstStyle/>
          <a:p>
            <a:pPr eaLnBrk="1" hangingPunct="1"/>
            <a:r>
              <a:rPr lang="sr-Cyrl-RS" dirty="0" smtClean="0"/>
              <a:t>Крај презентације! </a:t>
            </a:r>
            <a:br>
              <a:rPr lang="sr-Cyrl-RS" dirty="0" smtClean="0"/>
            </a:br>
            <a:r>
              <a:rPr lang="sr-Cyrl-RS" dirty="0" smtClean="0">
                <a:solidFill>
                  <a:srgbClr val="FF0000"/>
                </a:solidFill>
              </a:rPr>
              <a:t>Хвала на пажњи! </a:t>
            </a: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47107" name="Picture 4" descr="Water lilies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17700" y="1905000"/>
            <a:ext cx="5384800" cy="4038600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357188"/>
            <a:ext cx="7394575" cy="1428750"/>
          </a:xfrm>
          <a:solidFill>
            <a:srgbClr val="99FF33"/>
          </a:solidFill>
        </p:spPr>
        <p:txBody>
          <a:bodyPr/>
          <a:lstStyle/>
          <a:p>
            <a:r>
              <a:rPr lang="sr-Cyrl-CS" sz="2800" dirty="0" smtClean="0"/>
              <a:t>9 КОРАКА У ОБУЧАВАЊУ СОЦИЈАЛНИМ ВЕШТИНАМА</a:t>
            </a:r>
            <a:endParaRPr lang="sr-Latn-CS" sz="2800" b="1" dirty="0" smtClean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8" y="1857375"/>
            <a:ext cx="8286750" cy="4857750"/>
          </a:xfrm>
        </p:spPr>
        <p:txBody>
          <a:bodyPr/>
          <a:lstStyle/>
          <a:p>
            <a:pPr algn="l"/>
            <a:r>
              <a:rPr lang="en-US" sz="2400" u="sng" dirty="0" err="1" smtClean="0">
                <a:latin typeface="Batang" pitchFamily="18" charset="-127"/>
                <a:ea typeface="Batang" pitchFamily="18" charset="-127"/>
              </a:rPr>
              <a:t>Реализатори</a:t>
            </a:r>
            <a:r>
              <a:rPr lang="en-US" sz="2400" u="sng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400" u="sng" dirty="0" err="1" smtClean="0">
                <a:latin typeface="Batang" pitchFamily="18" charset="-127"/>
                <a:ea typeface="Batang" pitchFamily="18" charset="-127"/>
              </a:rPr>
              <a:t>обуке</a:t>
            </a:r>
            <a:r>
              <a:rPr lang="en-US" sz="2400" u="sng" dirty="0" smtClean="0">
                <a:latin typeface="Batang" pitchFamily="18" charset="-127"/>
                <a:ea typeface="Batang" pitchFamily="18" charset="-127"/>
              </a:rPr>
              <a:t>:</a:t>
            </a:r>
          </a:p>
          <a:p>
            <a:pPr algn="l">
              <a:lnSpc>
                <a:spcPct val="150000"/>
              </a:lnSpc>
            </a:pP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проф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. 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др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. 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Слободанка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Гашић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Павишић</a:t>
            </a:r>
            <a:endParaRPr lang="en-US" sz="2400" b="1" dirty="0" smtClean="0"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Марко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Батур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 ,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дипл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. 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специјални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педагог</a:t>
            </a:r>
            <a:endParaRPr lang="en-US" sz="2400" b="1" dirty="0" smtClean="0"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Маша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Ђуришић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 , 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наставница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разредне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2400" b="1" dirty="0" err="1" smtClean="0">
                <a:latin typeface="Batang" pitchFamily="18" charset="-127"/>
                <a:ea typeface="Batang" pitchFamily="18" charset="-127"/>
              </a:rPr>
              <a:t>наставе</a:t>
            </a:r>
            <a:endParaRPr lang="en-US" sz="2400" b="1" dirty="0" smtClean="0">
              <a:latin typeface="Batang" pitchFamily="18" charset="-127"/>
              <a:ea typeface="Batang" pitchFamily="18" charset="-127"/>
            </a:endParaRPr>
          </a:p>
          <a:p>
            <a:pPr algn="l">
              <a:lnSpc>
                <a:spcPct val="150000"/>
              </a:lnSpc>
            </a:pPr>
            <a:endParaRPr lang="sr-Cyrl-CS" sz="2400" dirty="0" smtClean="0"/>
          </a:p>
          <a:p>
            <a:pPr algn="l"/>
            <a:r>
              <a:rPr lang="sr-Cyrl-CS" sz="2400" dirty="0" smtClean="0"/>
              <a:t>СЕМИНАР</a:t>
            </a:r>
            <a:r>
              <a:rPr lang="sr-Cyrl-CS" sz="2400" b="1" i="1" dirty="0" smtClean="0"/>
              <a:t> </a:t>
            </a:r>
            <a:r>
              <a:rPr lang="en-US" sz="2400" b="1" i="1" dirty="0" err="1" smtClean="0"/>
              <a:t>Raзвијање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социјалних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вештина</a:t>
            </a:r>
            <a:r>
              <a:rPr lang="en-US" sz="2400" b="1" i="1" dirty="0" smtClean="0"/>
              <a:t> у </a:t>
            </a:r>
            <a:r>
              <a:rPr lang="en-US" sz="2400" b="1" i="1" dirty="0" err="1" smtClean="0"/>
              <a:t>школи</a:t>
            </a:r>
            <a:endParaRPr lang="en-US" sz="2400" b="1" i="1" dirty="0" smtClean="0"/>
          </a:p>
          <a:p>
            <a:pPr algn="l"/>
            <a:r>
              <a:rPr lang="en-US" sz="2400" i="1" dirty="0" err="1" smtClean="0"/>
              <a:t>Подршка</a:t>
            </a:r>
            <a:r>
              <a:rPr lang="en-US" sz="2400" i="1" dirty="0" smtClean="0"/>
              <a:t>: </a:t>
            </a:r>
            <a:r>
              <a:rPr lang="en-US" sz="2400" dirty="0" err="1" smtClean="0"/>
              <a:t>Друштво</a:t>
            </a:r>
            <a:r>
              <a:rPr lang="en-US" sz="2400" dirty="0" smtClean="0"/>
              <a:t>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развој</a:t>
            </a:r>
            <a:r>
              <a:rPr lang="en-US" sz="2400" dirty="0" smtClean="0"/>
              <a:t> </a:t>
            </a:r>
            <a:r>
              <a:rPr lang="en-US" sz="2400" dirty="0" err="1" smtClean="0"/>
              <a:t>образовања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KLETT.</a:t>
            </a:r>
          </a:p>
          <a:p>
            <a:pPr algn="l">
              <a:lnSpc>
                <a:spcPct val="150000"/>
              </a:lnSpc>
            </a:pPr>
            <a:endParaRPr lang="en-US" sz="2400" b="1" dirty="0" smtClean="0"/>
          </a:p>
          <a:p>
            <a:pPr algn="l">
              <a:lnSpc>
                <a:spcPct val="150000"/>
              </a:lnSpc>
            </a:pPr>
            <a:endParaRPr lang="en-US" sz="2400" b="1" dirty="0" smtClean="0"/>
          </a:p>
          <a:p>
            <a:pPr algn="l">
              <a:lnSpc>
                <a:spcPct val="150000"/>
              </a:lnSpc>
            </a:pPr>
            <a:endParaRPr lang="en-US" sz="2400" b="1" dirty="0" smtClean="0"/>
          </a:p>
        </p:txBody>
      </p:sp>
      <p:pic>
        <p:nvPicPr>
          <p:cNvPr id="3076" name="Picture 5" descr="logo_2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5905500"/>
            <a:ext cx="2286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sr-Cyrl-CS" dirty="0" smtClean="0"/>
              <a:t>9 корака у обучавању социјане вештине </a:t>
            </a:r>
            <a:endParaRPr lang="en-U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Cyrl-CS" sz="2200" dirty="0" smtClean="0"/>
              <a:t>Дефинисање вештине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Cyrl-CS" sz="2200" dirty="0" smtClean="0"/>
              <a:t>Приказивање модела вештине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Cyrl-CS" sz="2200" dirty="0" smtClean="0"/>
              <a:t>Установити која вештина је ученику потребна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Cyrl-CS" sz="2200" dirty="0" smtClean="0"/>
              <a:t>Подела улога – избор учесника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Cyrl-CS" sz="2200" dirty="0" smtClean="0"/>
              <a:t>Постављање сценарија и сцене за игру улога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Cyrl-CS" sz="2200" dirty="0" smtClean="0"/>
              <a:t>Извођење игре улога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Cyrl-CS" sz="2200" dirty="0" smtClean="0"/>
              <a:t>Разговор о елементима извођења (повратне информације)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Cyrl-CS" sz="2200" dirty="0" smtClean="0"/>
              <a:t> Давање домаћих задатака везаних за дату вештину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sr-Cyrl-CS" sz="2200" dirty="0" smtClean="0"/>
              <a:t>Следећа подела улога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sr-Cyrl-CS" dirty="0" smtClean="0"/>
              <a:t>1. корак : ДЕФИНИСАЊЕ ВЕШТИНЕ</a:t>
            </a:r>
            <a:endParaRPr lang="en-US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sr-Cyrl-CS" dirty="0" smtClean="0"/>
              <a:t>- Циљ је да се помогне ученицима да схвате вештину коју ће вежбати ( “</a:t>
            </a:r>
            <a:r>
              <a:rPr lang="sr-Cyrl-CS" i="1" dirty="0" smtClean="0"/>
              <a:t>Шта значи... задиркивање...?). </a:t>
            </a:r>
            <a:r>
              <a:rPr lang="sr-Cyrl-CS" dirty="0" smtClean="0"/>
              <a:t>Кроз разговор се дају опште одређење  и конкретни примери. Није потребно дуго објашњавање , довољно је неколико минута.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sr-Cyrl-CS" dirty="0" smtClean="0"/>
              <a:t>Након разговора, деле се картице за ту вештину , а  наставник (инструктор) пише кораке на паноу.</a:t>
            </a:r>
          </a:p>
          <a:p>
            <a:pPr marL="609600" indent="-609600" eaLnBrk="1" hangingPunct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96200" cy="1066800"/>
          </a:xfrm>
        </p:spPr>
        <p:txBody>
          <a:bodyPr/>
          <a:lstStyle/>
          <a:p>
            <a:pPr eaLnBrk="1" hangingPunct="1"/>
            <a:r>
              <a:rPr lang="sr-Cyrl-CS" sz="2900" dirty="0" smtClean="0"/>
              <a:t>2. корак: МОДЕЛ ВЕШТИНЕ КРОЗ ИГРУ УЛОГА  =  УЧЕЊЕ ИМИТИРАЊЕМ, ПОСМАТРАЊЕМ</a:t>
            </a:r>
            <a:endParaRPr lang="en-US" sz="2900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696200" cy="5181600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sr-Cyrl-CS" sz="2700" dirty="0" smtClean="0"/>
              <a:t>1. Користе се бар два примера за приказивање сваке вештине.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sr-Cyrl-CS" sz="2700" dirty="0" smtClean="0"/>
              <a:t>2. Бирају се ситуације из стварног ученичког живота.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sr-Cyrl-CS" sz="2700" dirty="0" smtClean="0"/>
              <a:t>3. Модел (особа која одиграва кораке у учењу вештине) треба да приказује некога ко је сличан ученицима који уче вештину (по полу, узрасту, социоекономском пореклу, вербалним способностима...)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sr-Cyrl-CS" sz="2700" dirty="0" smtClean="0"/>
              <a:t>4. Модел треба да прикаже позитивне исходе примене вештине. За добру примену вештине модел треба да буде похвањен (награђен).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sr-Cyrl-CS" sz="2700" dirty="0" smtClean="0"/>
              <a:t>5. Модел треба да следи све описане  кораке у вештинама тачним редоследом.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sr-Cyrl-CS" sz="2700" dirty="0"/>
              <a:t> </a:t>
            </a:r>
            <a:r>
              <a:rPr lang="sr-Cyrl-CS" sz="2700" dirty="0" smtClean="0"/>
              <a:t>6. Моделовање треба да обухвати само једну вештину у једном вежбању , без додавања садржаја. Приказивање вештине требна да буде јасно и са што мање небитних детаља, укључивањем више модела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962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Cyrl-CS" smtClean="0"/>
              <a:t/>
            </a:r>
            <a:br>
              <a:rPr lang="sr-Cyrl-CS" smtClean="0"/>
            </a:br>
            <a:r>
              <a:rPr lang="sr-Cyrl-CS" smtClean="0"/>
              <a:t>Фазе учења путем моделовања 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6962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Cyrl-CS" sz="2700" dirty="0" smtClean="0"/>
              <a:t>1. Пажња , усредсређеност на показивање модела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2200" dirty="0" smtClean="0"/>
              <a:t>На табли се истиче сваки корак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2200" dirty="0" smtClean="0"/>
              <a:t>Јасно, упечатљиво, живописно приказивање 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2200" dirty="0" smtClean="0"/>
              <a:t>Картице се деле пре показивања модела</a:t>
            </a:r>
          </a:p>
          <a:p>
            <a:pPr lvl="1" eaLnBrk="1" hangingPunct="1">
              <a:lnSpc>
                <a:spcPct val="80000"/>
              </a:lnSpc>
            </a:pPr>
            <a:r>
              <a:rPr lang="sr-Cyrl-CS" sz="2200" dirty="0" smtClean="0"/>
              <a:t>“Глумци” </a:t>
            </a:r>
            <a:r>
              <a:rPr lang="sr-Cyrl-CS" sz="2200" dirty="0" smtClean="0">
                <a:solidFill>
                  <a:srgbClr val="FF0000"/>
                </a:solidFill>
              </a:rPr>
              <a:t>РАЗМИШЉАЈУ ГЛАСНО.</a:t>
            </a:r>
          </a:p>
          <a:p>
            <a:pPr eaLnBrk="1" hangingPunct="1">
              <a:lnSpc>
                <a:spcPct val="80000"/>
              </a:lnSpc>
            </a:pPr>
            <a:r>
              <a:rPr lang="sr-Cyrl-CS" sz="2700" dirty="0" smtClean="0"/>
              <a:t>2. Игра улога, проба понашања “уживо”, уз награђивање </a:t>
            </a:r>
          </a:p>
          <a:p>
            <a:pPr eaLnBrk="1" hangingPunct="1">
              <a:lnSpc>
                <a:spcPct val="80000"/>
              </a:lnSpc>
            </a:pPr>
            <a:r>
              <a:rPr lang="sr-Cyrl-CS" sz="2700" dirty="0" smtClean="0"/>
              <a:t>3. Репродуковање – примена у реалном животу, уз очекивање награде, као мотивација.</a:t>
            </a:r>
          </a:p>
          <a:p>
            <a:pPr eaLnBrk="1" hangingPunct="1">
              <a:lnSpc>
                <a:spcPct val="80000"/>
              </a:lnSpc>
            </a:pPr>
            <a:endParaRPr lang="sr-Cyrl-CS" sz="2700" dirty="0" smtClean="0"/>
          </a:p>
          <a:p>
            <a:pPr eaLnBrk="1" hangingPunct="1">
              <a:lnSpc>
                <a:spcPct val="80000"/>
              </a:lnSpc>
            </a:pPr>
            <a:endParaRPr lang="sr-Cyrl-CS" sz="2700" dirty="0" smtClean="0"/>
          </a:p>
          <a:p>
            <a:pPr lvl="1" eaLnBrk="1" hangingPunct="1">
              <a:lnSpc>
                <a:spcPct val="80000"/>
              </a:lnSpc>
            </a:pPr>
            <a:endParaRPr lang="en-US" sz="2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696200" cy="1447800"/>
          </a:xfrm>
        </p:spPr>
        <p:txBody>
          <a:bodyPr/>
          <a:lstStyle/>
          <a:p>
            <a:pPr eaLnBrk="1" hangingPunct="1"/>
            <a:r>
              <a:rPr lang="sr-Cyrl-CS" sz="2900" dirty="0" smtClean="0"/>
              <a:t>3. корак: УСТАНОВИТИ ШТА ОД ВЕШТИНЕ ЈЕ УЧЕНИКУ  ПОТРЕБНО</a:t>
            </a:r>
            <a:endParaRPr lang="en-US" sz="2900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96200" cy="4724400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sr-Cyrl-CS" dirty="0" smtClean="0"/>
              <a:t>Пошто наставници /инструктори одглуме одабрану вештину, треба да питају сваког ученика </a:t>
            </a:r>
            <a:r>
              <a:rPr lang="sr-Cyrl-CS" dirty="0" smtClean="0">
                <a:solidFill>
                  <a:srgbClr val="FF0000"/>
                </a:solidFill>
              </a:rPr>
              <a:t>кад, где и са ким</a:t>
            </a:r>
            <a:r>
              <a:rPr lang="sr-Cyrl-CS" dirty="0" smtClean="0"/>
              <a:t> би било корисно да примени ту вештину – у којој ситуацији предлаже да се вежба (“сценарио”).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sr-Cyrl-CS" dirty="0" smtClean="0"/>
              <a:t>На табли исписати имена чланова групе и име особе са којом би испробао вештину и тему “сцене”.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CS" dirty="0" smtClean="0"/>
              <a:t>4. корак:Подела улога</a:t>
            </a:r>
            <a:endParaRPr lang="en-US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sr-Cyrl-CS" dirty="0" smtClean="0"/>
              <a:t>Сви у групи која учи вештину треба да учествују током времена; први може бити онај ко се сам јави.  </a:t>
            </a:r>
          </a:p>
          <a:p>
            <a:pPr eaLnBrk="1" hangingPunct="1"/>
            <a:r>
              <a:rPr lang="sr-Cyrl-CS" dirty="0" smtClean="0"/>
              <a:t>Уколико неки ученик не жели да учествује у игри улога , треба га охрабрити, подстаћи указивањем на користи које може имати од увежбавања вештине,уместо прекоревања , грдње или кажњавања што не прихвата улогу.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/>
            </a:r>
            <a:br>
              <a:rPr lang="sr-Cyrl-CS" dirty="0" smtClean="0"/>
            </a:br>
            <a:r>
              <a:rPr lang="sr-Cyrl-CS" sz="3100" dirty="0" smtClean="0"/>
              <a:t>5. корак: ПОСТАВЉАЊЕ СЦЕНАРИЈА И СЦЕНЕ ЗА ИГРУ УЛОГА 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sr-Cyrl-CS" sz="2700" dirty="0" smtClean="0"/>
              <a:t>Када је ученик описао реалну животну ситуацију у којој вештина може бити од користи, он се бира за главног глумца.Бира некога из групе за другу улогу (по сличности са правом особом).</a:t>
            </a:r>
          </a:p>
          <a:p>
            <a:pPr marL="609600" indent="-609600" eaLnBrk="1" hangingPunct="1">
              <a:buFontTx/>
              <a:buNone/>
            </a:pPr>
            <a:r>
              <a:rPr lang="sr-Cyrl-CS" sz="2700" dirty="0" smtClean="0"/>
              <a:t>Релевантни детаљи треба да буду верно пренети (на основу описа места догађаја,шта је претходило ситуацији која се приказује, и сл.). Наставник/инструктор сугерише другом ученику како да одигра своју улогу , да би приказивање било што реалистичније.</a:t>
            </a:r>
            <a:endParaRPr lang="en-US" sz="27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sr-Cyrl-CS" dirty="0" smtClean="0"/>
              <a:t>6. корак: ИЗВОЂЕЊА ИГРЕ УЛОГА</a:t>
            </a:r>
            <a:endParaRPr lang="en-US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Cyrl-CS" sz="2000" dirty="0" smtClean="0"/>
              <a:t>Пре почетка, наставник /инструктор подсећа на улоге и одговорности,објашњава главне елементе улоге, кораке.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Cyrl-CS" sz="2000" dirty="0" smtClean="0"/>
              <a:t>Остали учесници посматрају и прате извођење - може се за сваки корак задужити по један учесник  и касније они  износе запажања о приказивању игре улога ( о држању, боји гласа,садржају исказа) ученика који су играли одређене улоге.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Cyrl-CS" sz="2000" dirty="0" smtClean="0"/>
              <a:t>Наставник/инструктор помаже главном “глумцу” да се држи корака у вежби, други инструктор инструктор стоји поред табле и подвлачењем наглашава сваки корак док сцена тече.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Cyrl-CS" sz="2000" dirty="0" smtClean="0"/>
              <a:t>Играње улога траје док сви у групи не прођу кроз игру.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Cyrl-CS" sz="2000" dirty="0" smtClean="0"/>
              <a:t>Садржај сцене може да се мења – проблем који се стварно појавио или може да се појави у окружењу сваког ученика.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sr-Cyrl-CS" sz="2000" dirty="0" smtClean="0"/>
              <a:t>Улоге могу да се замене.Наставник/инструктор може да преузме једну улогу , ако је потребно да помогне  ученицима у извођењу игре улога.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1092</Words>
  <Application>Microsoft Office PowerPoint</Application>
  <PresentationFormat>On-screen Show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9 корака у обучавању социјалним вештинама</vt:lpstr>
      <vt:lpstr>9 корака у обучавању социјане вештине </vt:lpstr>
      <vt:lpstr>1. корак : ДЕФИНИСАЊЕ ВЕШТИНЕ</vt:lpstr>
      <vt:lpstr>2. корак: МОДЕЛ ВЕШТИНЕ КРОЗ ИГРУ УЛОГА  =  УЧЕЊЕ ИМИТИРАЊЕМ, ПОСМАТРАЊЕМ</vt:lpstr>
      <vt:lpstr> Фазе учења путем моделовања </vt:lpstr>
      <vt:lpstr>3. корак: УСТАНОВИТИ ШТА ОД ВЕШТИНЕ ЈЕ УЧЕНИКУ  ПОТРЕБНО</vt:lpstr>
      <vt:lpstr>4. корак:Подела улога</vt:lpstr>
      <vt:lpstr> 5. корак: ПОСТАВЉАЊЕ СЦЕНАРИЈА И СЦЕНЕ ЗА ИГРУ УЛОГА  </vt:lpstr>
      <vt:lpstr>6. корак: ИЗВОЂЕЊА ИГРЕ УЛОГА</vt:lpstr>
      <vt:lpstr>7. корак: РАЗГОВОР О ЕЛЕМЕНТИМА ИЗВОЂЕЊА (ПОВРАТНЕ ИНФОРМАЦИЈЕ)</vt:lpstr>
      <vt:lpstr>8. корак: ДАВАЊЕ ДОМАЋИХ ЗАДАТАКА ВЕЗАНИХ ЗА ДАТУ ВЕШТИНУ</vt:lpstr>
      <vt:lpstr>Извештај о домаћем задатку  </vt:lpstr>
      <vt:lpstr>Белешка за родитеље о домаћем задатку за учење вештине </vt:lpstr>
      <vt:lpstr>9. корак: СЛЕДЕЋА ПОДЕЛА УЛОГА</vt:lpstr>
      <vt:lpstr>Крај презентације!  Хвала на пажњи! </vt:lpstr>
      <vt:lpstr>9 КОРАКА У ОБУЧАВАЊУ СОЦИЈАЛНИМ ВЕШТИНАМА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корака у обучавању социјалним вештинама</dc:title>
  <dc:creator>Korisnik</dc:creator>
  <cp:lastModifiedBy>Korisnik</cp:lastModifiedBy>
  <cp:revision>15</cp:revision>
  <dcterms:created xsi:type="dcterms:W3CDTF">2016-11-14T01:47:28Z</dcterms:created>
  <dcterms:modified xsi:type="dcterms:W3CDTF">2016-11-14T04:03:56Z</dcterms:modified>
</cp:coreProperties>
</file>